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5" r:id="rId10"/>
    <p:sldId id="266" r:id="rId11"/>
    <p:sldId id="269" r:id="rId12"/>
    <p:sldId id="272" r:id="rId13"/>
    <p:sldId id="273" r:id="rId14"/>
    <p:sldId id="276" r:id="rId15"/>
    <p:sldId id="277" r:id="rId16"/>
    <p:sldId id="270" r:id="rId17"/>
    <p:sldId id="271" r:id="rId18"/>
    <p:sldId id="275" r:id="rId19"/>
    <p:sldId id="268" r:id="rId20"/>
    <p:sldId id="27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913CB-0D5A-46BD-A83C-F206917EC459}" type="datetimeFigureOut">
              <a:rPr lang="fr-FR" smtClean="0"/>
              <a:t>28/04/2020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38B5A-87A3-42B3-BB81-98E4FCB49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F8BC-7C9F-4877-9CC8-57024513AEBF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5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326C-3CA6-455F-B5DD-BF269B83DC33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5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F9203-1CC6-4E2E-88A1-F6801557752E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9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DAAEB-ED2E-45FC-B5C7-1489A5E3A99E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175C-AA4F-4A32-AE40-3524D4570479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7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AA0B-C894-4D67-BE49-C25D8B87F61B}" type="datetime1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1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29B8A-C338-4784-8E44-3768BCFF6F3E}" type="datetime1">
              <a:rPr lang="fr-FR" smtClean="0"/>
              <a:t>28/04/2020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9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66EA7-CB3C-46FC-94D2-5989D2704341}" type="datetime1">
              <a:rPr lang="fr-FR" smtClean="0"/>
              <a:t>28/04/2020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8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DDE9-486C-4F8C-8A99-6573A827AF5A}" type="datetime1">
              <a:rPr lang="fr-FR" smtClean="0"/>
              <a:t>28/04/2020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5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315E-3C77-4D20-A66F-6430A2896B56}" type="datetime1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8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1A9FD-8A72-4FFE-9502-B9D5FCCE09AF}" type="datetime1">
              <a:rPr lang="fr-FR" smtClean="0"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3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0428D-F926-40CB-9FDF-683EC7F4A673}" type="datetime1">
              <a:rPr lang="fr-FR" smtClean="0"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CJ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7E0AF-3E55-4025-973B-11AB72C7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31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4.jpg"/><Relationship Id="rId3" Type="http://schemas.openxmlformats.org/officeDocument/2006/relationships/image" Target="../media/image114.jpg"/><Relationship Id="rId7" Type="http://schemas.openxmlformats.org/officeDocument/2006/relationships/image" Target="../media/image118.jpg"/><Relationship Id="rId12" Type="http://schemas.openxmlformats.org/officeDocument/2006/relationships/image" Target="../media/image123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2.jpg"/><Relationship Id="rId5" Type="http://schemas.openxmlformats.org/officeDocument/2006/relationships/image" Target="../media/image116.jpg"/><Relationship Id="rId10" Type="http://schemas.openxmlformats.org/officeDocument/2006/relationships/image" Target="../media/image121.jpg"/><Relationship Id="rId4" Type="http://schemas.openxmlformats.org/officeDocument/2006/relationships/image" Target="../media/image115.jpg"/><Relationship Id="rId9" Type="http://schemas.openxmlformats.org/officeDocument/2006/relationships/image" Target="../media/image1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13" Type="http://schemas.openxmlformats.org/officeDocument/2006/relationships/image" Target="../media/image149.jpg"/><Relationship Id="rId18" Type="http://schemas.openxmlformats.org/officeDocument/2006/relationships/image" Target="../media/image154.jp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12" Type="http://schemas.openxmlformats.org/officeDocument/2006/relationships/image" Target="../media/image148.jpg"/><Relationship Id="rId17" Type="http://schemas.openxmlformats.org/officeDocument/2006/relationships/image" Target="../media/image153.jpg"/><Relationship Id="rId2" Type="http://schemas.openxmlformats.org/officeDocument/2006/relationships/image" Target="../media/image138.jpg"/><Relationship Id="rId16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11" Type="http://schemas.openxmlformats.org/officeDocument/2006/relationships/image" Target="../media/image147.jpg"/><Relationship Id="rId5" Type="http://schemas.openxmlformats.org/officeDocument/2006/relationships/image" Target="../media/image141.jpeg"/><Relationship Id="rId15" Type="http://schemas.openxmlformats.org/officeDocument/2006/relationships/image" Target="../media/image151.jpg"/><Relationship Id="rId10" Type="http://schemas.openxmlformats.org/officeDocument/2006/relationships/image" Target="../media/image146.jpg"/><Relationship Id="rId4" Type="http://schemas.openxmlformats.org/officeDocument/2006/relationships/image" Target="../media/image140.jpg"/><Relationship Id="rId9" Type="http://schemas.openxmlformats.org/officeDocument/2006/relationships/image" Target="../media/image145.jpg"/><Relationship Id="rId14" Type="http://schemas.openxmlformats.org/officeDocument/2006/relationships/image" Target="../media/image1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jpg"/><Relationship Id="rId2" Type="http://schemas.openxmlformats.org/officeDocument/2006/relationships/image" Target="../media/image2.jpg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gif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G"/><Relationship Id="rId7" Type="http://schemas.openxmlformats.org/officeDocument/2006/relationships/image" Target="../media/image3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5.jpg"/><Relationship Id="rId4" Type="http://schemas.openxmlformats.org/officeDocument/2006/relationships/image" Target="../media/image27.jp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54880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Art nouveau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0312790" y="1763821"/>
            <a:ext cx="1868659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tistik" panose="04040505050F02020602" pitchFamily="82" charset="0"/>
              </a:rPr>
              <a:t>Art nouille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9936480" y="964332"/>
            <a:ext cx="1584960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latin typeface="Artistik" panose="04040505050F02020602" pitchFamily="82" charset="0"/>
              </a:rPr>
              <a:t>Floreale</a:t>
            </a:r>
            <a:endParaRPr lang="fr-FR" dirty="0">
              <a:latin typeface="Artistik" panose="04040505050F02020602" pitchFamily="82" charset="0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8923020" y="2197157"/>
            <a:ext cx="2026920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latin typeface="Artistik" panose="04040505050F02020602" pitchFamily="82" charset="0"/>
              </a:rPr>
              <a:t>Sezessionstyl</a:t>
            </a:r>
            <a:endParaRPr lang="fr-FR" dirty="0">
              <a:latin typeface="Artistik" panose="04040505050F02020602" pitchFamily="82" charset="0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8609428" y="518882"/>
            <a:ext cx="1730912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latin typeface="Artistik" panose="04040505050F02020602" pitchFamily="82" charset="0"/>
              </a:rPr>
              <a:t>Jugendstil</a:t>
            </a:r>
            <a:endParaRPr lang="fr-FR" dirty="0">
              <a:latin typeface="Artistik" panose="04040505050F02020602" pitchFamily="82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8285871" y="2656603"/>
            <a:ext cx="2026920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tistik" panose="04040505050F02020602" pitchFamily="82" charset="0"/>
              </a:rPr>
              <a:t>Modern Style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731934" y="1384810"/>
            <a:ext cx="2026920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tistik" panose="04040505050F02020602" pitchFamily="82" charset="0"/>
              </a:rPr>
              <a:t>Liberty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9699967" y="3116049"/>
            <a:ext cx="2026920" cy="49554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tistik" panose="04040505050F02020602" pitchFamily="82" charset="0"/>
              </a:rPr>
              <a:t>Modernismo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59F1D6-374E-4C24-98BC-E28A5F34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18559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871" y="-340659"/>
            <a:ext cx="11066929" cy="1506071"/>
          </a:xfrm>
        </p:spPr>
        <p:txBody>
          <a:bodyPr>
            <a:normAutofit/>
          </a:bodyPr>
          <a:lstStyle/>
          <a:p>
            <a:r>
              <a:rPr lang="fr-FR" dirty="0">
                <a:latin typeface="Artistik" panose="04040505050F02020602" pitchFamily="82" charset="0"/>
              </a:rPr>
              <a:t>Charles Spindler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954742"/>
            <a:ext cx="2519363" cy="378507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9767" r="7715" b="13629"/>
          <a:stretch/>
        </p:blipFill>
        <p:spPr>
          <a:xfrm>
            <a:off x="8283388" y="250414"/>
            <a:ext cx="3683014" cy="43036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61" y="929814"/>
            <a:ext cx="5016500" cy="381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4855432"/>
            <a:ext cx="3156921" cy="17636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r="16019"/>
          <a:stretch/>
        </p:blipFill>
        <p:spPr>
          <a:xfrm>
            <a:off x="7427342" y="337365"/>
            <a:ext cx="1601725" cy="228743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86" y="4204663"/>
            <a:ext cx="1246462" cy="248508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43" y="4835056"/>
            <a:ext cx="1267169" cy="180439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64" y="4762287"/>
            <a:ext cx="1904987" cy="190498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95" y="4403748"/>
            <a:ext cx="3048000" cy="22860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0EEBDC-8347-475C-8CA9-6A23E2C4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9702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341" y="-22351"/>
            <a:ext cx="11217460" cy="1103281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Artistik" panose="04040505050F02020602" pitchFamily="82" charset="0"/>
              </a:rPr>
              <a:t>René Lalique (1860-1945)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/>
          <a:stretch/>
        </p:blipFill>
        <p:spPr>
          <a:xfrm>
            <a:off x="8938199" y="150228"/>
            <a:ext cx="3265192" cy="377207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35" y="3490959"/>
            <a:ext cx="3810000" cy="3505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20" y="0"/>
            <a:ext cx="3827025" cy="362223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92" y="3615064"/>
            <a:ext cx="4342653" cy="32569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009" y="3924796"/>
            <a:ext cx="2147421" cy="29497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" y="960279"/>
            <a:ext cx="4316685" cy="266195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22351"/>
            <a:ext cx="6858000" cy="6858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69"/>
            <a:ext cx="9555185" cy="323573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35" y="-61252"/>
            <a:ext cx="9208456" cy="690634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ACC326-0EB4-4B06-B9F5-650DDA76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8940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68" y="194048"/>
            <a:ext cx="7699639" cy="6457763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3" y="365125"/>
            <a:ext cx="3801035" cy="5838053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548BC91-2CC6-43C2-9FEE-9B70D1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38442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8588" y="365125"/>
            <a:ext cx="10995212" cy="1890806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Victor Horta </a:t>
            </a:r>
            <a:br>
              <a:rPr lang="fr-FR" dirty="0">
                <a:latin typeface="Artistik" panose="04040505050F02020602" pitchFamily="82" charset="0"/>
              </a:rPr>
            </a:br>
            <a:r>
              <a:rPr lang="fr-FR" dirty="0">
                <a:latin typeface="Artistik" panose="04040505050F02020602" pitchFamily="82" charset="0"/>
              </a:rPr>
              <a:t>(1861-1947)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2" y="2255931"/>
            <a:ext cx="3084492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/>
          <a:stretch/>
        </p:blipFill>
        <p:spPr>
          <a:xfrm>
            <a:off x="9303377" y="139682"/>
            <a:ext cx="2792506" cy="38518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4" y="2735784"/>
            <a:ext cx="5153326" cy="37633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9" y="139682"/>
            <a:ext cx="3007909" cy="22559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/>
          <a:stretch/>
        </p:blipFill>
        <p:spPr>
          <a:xfrm>
            <a:off x="9195484" y="3119718"/>
            <a:ext cx="2376913" cy="34875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59" y="139681"/>
            <a:ext cx="3139193" cy="211624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E36977-095A-484B-B171-797DC078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7659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0118" y="365125"/>
            <a:ext cx="8843682" cy="1325563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Glasgow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176399"/>
            <a:ext cx="2286000" cy="2133600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59" y="2934494"/>
            <a:ext cx="5048250" cy="37147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r="5939"/>
          <a:stretch/>
        </p:blipFill>
        <p:spPr>
          <a:xfrm>
            <a:off x="9305365" y="161038"/>
            <a:ext cx="2510117" cy="277345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4595" r="1830" b="1300"/>
          <a:stretch/>
        </p:blipFill>
        <p:spPr>
          <a:xfrm>
            <a:off x="358588" y="3711387"/>
            <a:ext cx="6239436" cy="293785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30" y="176399"/>
            <a:ext cx="4423634" cy="32795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D8B4C1-C929-4CC3-B453-2A100918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9242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08" y="176118"/>
            <a:ext cx="3131692" cy="46054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4" y="176119"/>
            <a:ext cx="2540367" cy="368353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b="1795"/>
          <a:stretch/>
        </p:blipFill>
        <p:spPr>
          <a:xfrm>
            <a:off x="8222108" y="176119"/>
            <a:ext cx="3784988" cy="56150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59652"/>
            <a:ext cx="2753568" cy="28721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79" y="3738975"/>
            <a:ext cx="6248400" cy="29051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0" y="499129"/>
            <a:ext cx="4943647" cy="276112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2F54F4-FA65-4510-B4DF-491C0591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5704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8991"/>
            <a:ext cx="11353800" cy="1789679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Vienne – Wiener </a:t>
            </a:r>
            <a:r>
              <a:rPr lang="fr-FR" dirty="0" err="1">
                <a:latin typeface="Artistik" panose="04040505050F02020602" pitchFamily="82" charset="0"/>
              </a:rPr>
              <a:t>Secession</a:t>
            </a:r>
            <a:endParaRPr lang="fr-FR" dirty="0">
              <a:latin typeface="Artistik" panose="04040505050F02020602" pitchFamily="8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35" y="4626201"/>
            <a:ext cx="3392206" cy="223179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51" y="147638"/>
            <a:ext cx="2247900" cy="3086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93" y="147638"/>
            <a:ext cx="3657600" cy="24384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947"/>
            <a:ext cx="3227294" cy="33271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22" y="2555320"/>
            <a:ext cx="3365639" cy="44016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29" y="3233738"/>
            <a:ext cx="4533138" cy="33776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29" y="1269397"/>
            <a:ext cx="3419385" cy="127644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28" y="-1"/>
            <a:ext cx="5595691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" y="2812447"/>
            <a:ext cx="12074417" cy="404555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54" y="-41316"/>
            <a:ext cx="3045731" cy="302842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7" y="1269397"/>
            <a:ext cx="2796719" cy="373290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93" y="2856126"/>
            <a:ext cx="5412266" cy="399425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03B83F-9973-47E4-AF7C-F68F53FED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5232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52" y="365125"/>
            <a:ext cx="3612681" cy="57063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236" y="365125"/>
            <a:ext cx="5145740" cy="1105087"/>
          </a:xfrm>
          <a:solidFill>
            <a:schemeClr val="tx1">
              <a:alpha val="34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  <a:latin typeface="Artistik" panose="04040505050F02020602" pitchFamily="82" charset="0"/>
              </a:rPr>
              <a:t>Gustav Klimt (1862-1918)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3" y="2309719"/>
            <a:ext cx="6533540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83" y="3422557"/>
            <a:ext cx="4857750" cy="3238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93" y="1610472"/>
            <a:ext cx="3494899" cy="40161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" y="2028097"/>
            <a:ext cx="4608576" cy="46329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66" y="0"/>
            <a:ext cx="4462580" cy="68580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A505AA-6DC0-43B1-8839-D5CE3EFB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34022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88341" cy="1325563"/>
          </a:xfrm>
        </p:spPr>
        <p:txBody>
          <a:bodyPr/>
          <a:lstStyle/>
          <a:p>
            <a:pPr algn="ctr"/>
            <a:r>
              <a:rPr lang="fr-FR" dirty="0">
                <a:latin typeface="Artistik" panose="04040505050F02020602" pitchFamily="82" charset="0"/>
              </a:rPr>
              <a:t>Otto Wagner </a:t>
            </a:r>
            <a:br>
              <a:rPr lang="fr-FR" dirty="0">
                <a:latin typeface="Artistik" panose="04040505050F02020602" pitchFamily="82" charset="0"/>
              </a:rPr>
            </a:br>
            <a:r>
              <a:rPr lang="fr-FR">
                <a:latin typeface="Artistik" panose="04040505050F02020602" pitchFamily="82" charset="0"/>
              </a:rPr>
              <a:t>(1841-1918</a:t>
            </a:r>
            <a:r>
              <a:rPr lang="fr-FR" dirty="0">
                <a:latin typeface="Artistik" panose="04040505050F02020602" pitchFamily="82" charset="0"/>
              </a:rPr>
              <a:t>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r="15012"/>
          <a:stretch/>
        </p:blipFill>
        <p:spPr>
          <a:xfrm>
            <a:off x="23624" y="1751886"/>
            <a:ext cx="4199699" cy="4261877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9"/>
          <a:stretch/>
        </p:blipFill>
        <p:spPr>
          <a:xfrm>
            <a:off x="3262345" y="4850122"/>
            <a:ext cx="3150301" cy="1823477"/>
          </a:xfr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926541"/>
            <a:ext cx="5218891" cy="274705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29" y="529151"/>
            <a:ext cx="5069106" cy="30414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42" y="166688"/>
            <a:ext cx="2347437" cy="30480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D2BC7E-ECB3-48AA-BB46-E71CC5A8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1437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321" y="179295"/>
            <a:ext cx="11149479" cy="968188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Antoni Gaudi (1852-1926)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47" y="365125"/>
            <a:ext cx="2601632" cy="338212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1" y="1489755"/>
            <a:ext cx="3450336" cy="51694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2376" y="6185647"/>
            <a:ext cx="215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Casa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Batllo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12" y="2543726"/>
            <a:ext cx="5809130" cy="387275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77" y="144973"/>
            <a:ext cx="3782465" cy="26895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6" y="3747247"/>
            <a:ext cx="3707753" cy="277455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2" y="1427603"/>
            <a:ext cx="6651834" cy="498887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83254" y="1586224"/>
            <a:ext cx="163806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Finta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Guell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79" y="1251697"/>
            <a:ext cx="7620000" cy="49911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2053161"/>
            <a:ext cx="6991579" cy="400559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69106" y="2312893"/>
            <a:ext cx="163806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Parc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Guell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2" y="663389"/>
            <a:ext cx="4629675" cy="252804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42" y="3057279"/>
            <a:ext cx="4086561" cy="30649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11" y="0"/>
            <a:ext cx="4576572" cy="6858000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9859499" y="6151469"/>
            <a:ext cx="213872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Sagrada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ll" panose="020F0602050406030203" pitchFamily="34" charset="0"/>
                <a:ea typeface="Brill" panose="020F0602050406030203" pitchFamily="34" charset="0"/>
              </a:rPr>
              <a:t>Familia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ll" panose="020F0602050406030203" pitchFamily="34" charset="0"/>
              <a:ea typeface="Brill" panose="020F0602050406030203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08" y="1869117"/>
            <a:ext cx="3762066" cy="414108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5" y="1251507"/>
            <a:ext cx="3943125" cy="242132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0" y="3672832"/>
            <a:ext cx="2251993" cy="300652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/>
        </p:blipFill>
        <p:spPr>
          <a:xfrm>
            <a:off x="6832161" y="114733"/>
            <a:ext cx="5160792" cy="658804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86" y="1234808"/>
            <a:ext cx="3631901" cy="482394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5BD5AA-34E0-4874-88EB-2ABAF18D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8983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 animBg="1"/>
      <p:bldP spid="17" grpId="1" animBg="1"/>
      <p:bldP spid="24" grpId="0" animBg="1"/>
      <p:bldP spid="24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483" y="1"/>
            <a:ext cx="11167317" cy="914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C0000"/>
                </a:solidFill>
                <a:latin typeface="Artistik" panose="04040505050F02020602" pitchFamily="82" charset="0"/>
              </a:rPr>
              <a:t>Bibliographie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27" y="-98474"/>
            <a:ext cx="2284155" cy="4077094"/>
          </a:xfrm>
          <a:prstGeom prst="rect">
            <a:avLst/>
          </a:prstGeom>
        </p:spPr>
      </p:pic>
      <p:pic>
        <p:nvPicPr>
          <p:cNvPr id="15" name="Espace réservé du contenu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790"/>
            <a:ext cx="3249637" cy="3805196"/>
          </a:xfr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84" y="-49773"/>
            <a:ext cx="2286243" cy="32320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" y="902966"/>
            <a:ext cx="2093926" cy="219489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17" y="649402"/>
            <a:ext cx="1603023" cy="246618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263" y="3793098"/>
            <a:ext cx="2460219" cy="30934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96" y="2980788"/>
            <a:ext cx="1588080" cy="213451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30" y="-35685"/>
            <a:ext cx="2907997" cy="361031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63" y="1071468"/>
            <a:ext cx="1257300" cy="20574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36" y="3484672"/>
            <a:ext cx="2209800" cy="241935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43" y="3102127"/>
            <a:ext cx="2095500" cy="26193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46" y="3115591"/>
            <a:ext cx="1477935" cy="208838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39" y="5039381"/>
            <a:ext cx="1408322" cy="1847117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13" y="5238192"/>
            <a:ext cx="1220988" cy="1676374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16" y="5181850"/>
            <a:ext cx="1310731" cy="1725796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697" y="4798485"/>
            <a:ext cx="1533566" cy="216550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94" y="5291327"/>
            <a:ext cx="1356736" cy="173249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148CC9-E778-481B-BE58-66C414E2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708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8588" y="365125"/>
            <a:ext cx="10995212" cy="97958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395911"/>
            <a:ext cx="10515600" cy="4351338"/>
          </a:xfrm>
          <a:solidFill>
            <a:schemeClr val="bg1">
              <a:alpha val="77000"/>
            </a:schemeClr>
          </a:solidFill>
        </p:spPr>
        <p:txBody>
          <a:bodyPr anchor="ctr">
            <a:spAutoFit/>
          </a:bodyPr>
          <a:lstStyle/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Mouvement universel (Paris, Bruxelles, Darmstadt, Nancy, Strasbourg, Milan, Vienne, Glasgow…).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Période autour de 1900 (manifeste du Symbolisme en 1884 jusqu’à 1914).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Touche tous les arts (architecture, peinture, sculpture, arts décoratifs…).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L’art doit être beau, tout doit être beau.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Formes libres, ondulées, inspirées du monde végétal et de la nature.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Importance de l’art local et du passé de chaque pays.</a:t>
            </a:r>
          </a:p>
          <a:p>
            <a:r>
              <a:rPr lang="fr-FR" dirty="0">
                <a:latin typeface="Brill" panose="020F0602050406030203" pitchFamily="34" charset="0"/>
                <a:ea typeface="Brill" panose="020F0602050406030203" pitchFamily="34" charset="0"/>
              </a:rPr>
              <a:t>Échec d’un mouvement qui se voulait conçu pour tous alors que les formes complexes en font un art de luxe.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64" y="0"/>
            <a:ext cx="3115236" cy="20768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9365" cy="21395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96" y="-31376"/>
            <a:ext cx="3162300" cy="210820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B8828F-6C7F-442D-AD14-EE8E4E4A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36973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3372" y="-485097"/>
            <a:ext cx="8990428" cy="2175786"/>
          </a:xfrm>
        </p:spPr>
        <p:txBody>
          <a:bodyPr>
            <a:normAutofit/>
          </a:bodyPr>
          <a:lstStyle/>
          <a:p>
            <a:r>
              <a:rPr lang="fr-FR" sz="6000" dirty="0">
                <a:latin typeface="Artistik" panose="04040505050F02020602" pitchFamily="82" charset="0"/>
              </a:rPr>
              <a:t>Arts &amp; </a:t>
            </a:r>
            <a:r>
              <a:rPr lang="fr-FR" sz="6000" dirty="0" err="1">
                <a:latin typeface="Artistik" panose="04040505050F02020602" pitchFamily="82" charset="0"/>
              </a:rPr>
              <a:t>Crafts</a:t>
            </a:r>
            <a:endParaRPr lang="fr-FR" sz="6000" dirty="0">
              <a:latin typeface="Artistik" panose="04040505050F02020602" pitchFamily="8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2" y="1058300"/>
            <a:ext cx="3806895" cy="2713826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22" y="2446563"/>
            <a:ext cx="4281489" cy="32069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8" y="3703694"/>
            <a:ext cx="5318724" cy="30000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655" y="365125"/>
            <a:ext cx="1791720" cy="247481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662"/>
            <a:ext cx="2550737" cy="39403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62" y="5562826"/>
            <a:ext cx="2070772" cy="129517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34" y="5278863"/>
            <a:ext cx="1727781" cy="150524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12" y="115691"/>
            <a:ext cx="1875148" cy="248158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4" y="238477"/>
            <a:ext cx="2152568" cy="2526928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8B598B-DF5C-45D7-9457-A7CC7501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30572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3528" y="4184496"/>
            <a:ext cx="10636347" cy="1542300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William Morris </a:t>
            </a:r>
            <a:br>
              <a:rPr lang="fr-FR" dirty="0">
                <a:latin typeface="Artistik" panose="04040505050F02020602" pitchFamily="82" charset="0"/>
              </a:rPr>
            </a:br>
            <a:r>
              <a:rPr lang="fr-FR" dirty="0">
                <a:latin typeface="Artistik" panose="04040505050F02020602" pitchFamily="82" charset="0"/>
              </a:rPr>
              <a:t>(1834-1896)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04" y="235976"/>
            <a:ext cx="2695774" cy="204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97" y="5563649"/>
            <a:ext cx="1007736" cy="13336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2" y="151453"/>
            <a:ext cx="1632296" cy="248257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29" y="2258213"/>
            <a:ext cx="3052689" cy="305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69" y="4162425"/>
            <a:ext cx="1695450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" y="4742140"/>
            <a:ext cx="4463534" cy="221433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32" y="5416062"/>
            <a:ext cx="947710" cy="146400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93" y="560472"/>
            <a:ext cx="1724813" cy="302626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3F710-B433-455C-80D5-76C70E2B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5867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348" y="109837"/>
            <a:ext cx="11039452" cy="854406"/>
          </a:xfrm>
        </p:spPr>
        <p:txBody>
          <a:bodyPr/>
          <a:lstStyle/>
          <a:p>
            <a:r>
              <a:rPr lang="fr-FR" dirty="0">
                <a:latin typeface="Artistik" panose="04040505050F02020602" pitchFamily="82" charset="0"/>
              </a:rPr>
              <a:t>Bing et l’Art nouveau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49" y="0"/>
            <a:ext cx="4782251" cy="359043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4" y="1219532"/>
            <a:ext cx="5425270" cy="388584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3108" r="11697" b="2863"/>
          <a:stretch/>
        </p:blipFill>
        <p:spPr>
          <a:xfrm>
            <a:off x="9530036" y="3700274"/>
            <a:ext cx="2501011" cy="30387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845451"/>
            <a:ext cx="5528604" cy="401254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20" y="275854"/>
            <a:ext cx="1914350" cy="256959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9" y="4635726"/>
            <a:ext cx="3073465" cy="213008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FB7169-7DD3-4813-851F-15E473AA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16780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012" y="-143435"/>
            <a:ext cx="11102788" cy="1075765"/>
          </a:xfrm>
        </p:spPr>
        <p:txBody>
          <a:bodyPr>
            <a:normAutofit/>
          </a:bodyPr>
          <a:lstStyle/>
          <a:p>
            <a:r>
              <a:rPr lang="fr-FR" dirty="0">
                <a:latin typeface="Artistik" panose="04040505050F02020602" pitchFamily="82" charset="0"/>
              </a:rPr>
              <a:t>L’exposition universelle de 1900 à Paris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12" y="141896"/>
            <a:ext cx="3250264" cy="3250264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932330"/>
            <a:ext cx="4697506" cy="32845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4402231"/>
            <a:ext cx="7620000" cy="228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16" y="4383180"/>
            <a:ext cx="3698500" cy="23050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61" y="945071"/>
            <a:ext cx="2582053" cy="17222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4" y="624332"/>
            <a:ext cx="7717878" cy="610325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44" y="473326"/>
            <a:ext cx="3923192" cy="296201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8" y="3534756"/>
            <a:ext cx="4195482" cy="301550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" y="0"/>
            <a:ext cx="8900160" cy="683971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7"/>
            <a:ext cx="11040720" cy="692486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58" y="0"/>
            <a:ext cx="4465215" cy="69444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" y="1095403"/>
            <a:ext cx="7738956" cy="580037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29B0E6-41E2-4EF2-95C1-BC7478D4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15617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73" y="207841"/>
            <a:ext cx="2757268" cy="39116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1015" y="0"/>
            <a:ext cx="11142785" cy="872198"/>
          </a:xfrm>
        </p:spPr>
        <p:txBody>
          <a:bodyPr>
            <a:normAutofit/>
          </a:bodyPr>
          <a:lstStyle/>
          <a:p>
            <a:r>
              <a:rPr lang="fr-FR" dirty="0">
                <a:latin typeface="Artistik" panose="04040505050F02020602" pitchFamily="82" charset="0"/>
              </a:rPr>
              <a:t>La réclame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78" y="207841"/>
            <a:ext cx="3138305" cy="43513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2" y="1651477"/>
            <a:ext cx="3456917" cy="47352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03" y="207841"/>
            <a:ext cx="2864012" cy="428769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59" y="2163689"/>
            <a:ext cx="3405572" cy="47219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t="27996" r="33893" b="28567"/>
          <a:stretch/>
        </p:blipFill>
        <p:spPr>
          <a:xfrm>
            <a:off x="7428588" y="4436276"/>
            <a:ext cx="3239589" cy="2421724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4F9AC5-B444-40E1-BFCC-BC983736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12308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7894" y="311338"/>
            <a:ext cx="3464859" cy="889934"/>
          </a:xfrm>
          <a:solidFill>
            <a:schemeClr val="tx1">
              <a:alpha val="25000"/>
            </a:schemeClr>
          </a:solidFill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stik" panose="04040505050F02020602" pitchFamily="82" charset="0"/>
              </a:rPr>
              <a:t>École de Nancy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21" y="236379"/>
            <a:ext cx="2474537" cy="194993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59" y="235076"/>
            <a:ext cx="5306174" cy="19512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207" y="2695119"/>
            <a:ext cx="2992582" cy="39901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95" y="2721123"/>
            <a:ext cx="2378441" cy="319143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51" y="2666110"/>
            <a:ext cx="3086100" cy="40481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3" y="1343403"/>
            <a:ext cx="2794000" cy="40894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869A99-D8E9-4B12-87D5-E490218B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42243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030506" cy="1015440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stik" panose="04040505050F02020602" pitchFamily="82" charset="0"/>
              </a:rPr>
              <a:t>Alsace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76" y="206702"/>
            <a:ext cx="3790390" cy="523073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9" y="1739152"/>
            <a:ext cx="4404121" cy="48409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67" y="365126"/>
            <a:ext cx="3771900" cy="3771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80" y="3403973"/>
            <a:ext cx="4052531" cy="33311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" y="1584168"/>
            <a:ext cx="3470487" cy="445545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89836-894D-4748-A47E-F45C327E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CJ</a:t>
            </a:r>
          </a:p>
        </p:txBody>
      </p:sp>
    </p:spTree>
    <p:extLst>
      <p:ext uri="{BB962C8B-B14F-4D97-AF65-F5344CB8AC3E}">
        <p14:creationId xmlns:p14="http://schemas.microsoft.com/office/powerpoint/2010/main" val="26924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4803</TotalTime>
  <Words>201</Words>
  <Application>Microsoft Office PowerPoint</Application>
  <PresentationFormat>Grand écran</PresentationFormat>
  <Paragraphs>55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Artistik</vt:lpstr>
      <vt:lpstr>Brill</vt:lpstr>
      <vt:lpstr>Calibri</vt:lpstr>
      <vt:lpstr>Calibri Light</vt:lpstr>
      <vt:lpstr>Thème Office</vt:lpstr>
      <vt:lpstr>Art nouveau</vt:lpstr>
      <vt:lpstr>Bibliographie</vt:lpstr>
      <vt:lpstr>Arts &amp; Crafts</vt:lpstr>
      <vt:lpstr>William Morris  (1834-1896)</vt:lpstr>
      <vt:lpstr>Bing et l’Art nouveau</vt:lpstr>
      <vt:lpstr>L’exposition universelle de 1900 à Paris</vt:lpstr>
      <vt:lpstr>La réclame</vt:lpstr>
      <vt:lpstr>École de Nancy</vt:lpstr>
      <vt:lpstr>Alsace</vt:lpstr>
      <vt:lpstr>Charles Spindler</vt:lpstr>
      <vt:lpstr>René Lalique (1860-1945)</vt:lpstr>
      <vt:lpstr>Présentation PowerPoint</vt:lpstr>
      <vt:lpstr>Victor Horta  (1861-1947)</vt:lpstr>
      <vt:lpstr>Glasgow</vt:lpstr>
      <vt:lpstr>Présentation PowerPoint</vt:lpstr>
      <vt:lpstr>Vienne – Wiener Secession</vt:lpstr>
      <vt:lpstr>Gustav Klimt (1862-1918)</vt:lpstr>
      <vt:lpstr>Otto Wagner  (1841-1918)</vt:lpstr>
      <vt:lpstr>Antoni Gaudi (1852-1926)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nouveau</dc:title>
  <dc:creator>catherine jordy</dc:creator>
  <cp:lastModifiedBy>catherine jordy</cp:lastModifiedBy>
  <cp:revision>51</cp:revision>
  <dcterms:created xsi:type="dcterms:W3CDTF">2017-03-26T15:43:01Z</dcterms:created>
  <dcterms:modified xsi:type="dcterms:W3CDTF">2020-04-28T19:14:40Z</dcterms:modified>
</cp:coreProperties>
</file>